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57" r:id="rId4"/>
    <p:sldId id="258" r:id="rId5"/>
    <p:sldId id="259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546" y="-10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4CDE5A07-DE95-495B-BA4B-81A58799D98C}" type="datetimeFigureOut">
              <a:rPr lang="ru-RU" smtClean="0"/>
              <a:pPr/>
              <a:t>24.12.2012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2768A014-A87E-4171-A908-915394112A7D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543420" y="0"/>
            <a:ext cx="4314860" cy="2357453"/>
          </a:xfrm>
        </p:spPr>
        <p:txBody>
          <a:bodyPr>
            <a:normAutofit/>
          </a:bodyPr>
          <a:lstStyle/>
          <a:p>
            <a:pPr algn="ctr"/>
            <a:r>
              <a:rPr lang="ru-RU" sz="3600" dirty="0" smtClean="0">
                <a:solidFill>
                  <a:schemeClr val="tx1">
                    <a:lumMod val="95000"/>
                  </a:schemeClr>
                </a:solidFill>
                <a:latin typeface="Century Gothic" pitchFamily="34" charset="0"/>
              </a:rPr>
              <a:t>Доки ми разом – ми </a:t>
            </a:r>
            <a:r>
              <a:rPr lang="ru-RU" sz="3600" dirty="0" err="1" smtClean="0">
                <a:solidFill>
                  <a:schemeClr val="tx1">
                    <a:lumMod val="95000"/>
                  </a:schemeClr>
                </a:solidFill>
                <a:latin typeface="Century Gothic" pitchFamily="34" charset="0"/>
              </a:rPr>
              <a:t>нездолані</a:t>
            </a:r>
            <a:r>
              <a:rPr lang="ru-RU" sz="3600" dirty="0" smtClean="0">
                <a:solidFill>
                  <a:schemeClr val="tx1">
                    <a:lumMod val="95000"/>
                  </a:schemeClr>
                </a:solidFill>
                <a:latin typeface="Century Gothic" pitchFamily="34" charset="0"/>
              </a:rPr>
              <a:t>  </a:t>
            </a:r>
            <a:endParaRPr lang="ru-RU" sz="3600" dirty="0">
              <a:latin typeface="Century Gothic" pitchFamily="34" charset="0"/>
            </a:endParaRPr>
          </a:p>
        </p:txBody>
      </p:sp>
      <p:pic>
        <p:nvPicPr>
          <p:cNvPr id="3" name="Picture 2" descr="C:\Documents and Settings\Вадик\Рабочий стол\1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214290"/>
            <a:ext cx="4019550" cy="3019425"/>
          </a:xfrm>
          <a:prstGeom prst="rect">
            <a:avLst/>
          </a:prstGeom>
          <a:noFill/>
        </p:spPr>
      </p:pic>
      <p:pic>
        <p:nvPicPr>
          <p:cNvPr id="4" name="Picture 3" descr="C:\Documents and Settings\Вадик\Рабочий стол\1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6248" y="3143248"/>
            <a:ext cx="4667250" cy="3505200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1071546"/>
            <a:ext cx="8686800" cy="1143000"/>
          </a:xfr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noAutofit/>
          </a:bodyPr>
          <a:lstStyle/>
          <a:p>
            <a:pPr algn="ctr"/>
            <a:r>
              <a:rPr lang="uk-UA" sz="4000" dirty="0" smtClean="0">
                <a:latin typeface="Century Gothic" pitchFamily="34" charset="0"/>
              </a:rPr>
              <a:t>Роботодавцям – відповідальність,</a:t>
            </a:r>
            <a:br>
              <a:rPr lang="uk-UA" sz="4000" dirty="0" smtClean="0">
                <a:latin typeface="Century Gothic" pitchFamily="34" charset="0"/>
              </a:rPr>
            </a:br>
            <a:r>
              <a:rPr lang="uk-UA" sz="4000" dirty="0" smtClean="0">
                <a:latin typeface="Century Gothic" pitchFamily="34" charset="0"/>
              </a:rPr>
              <a:t>працівникам – права!</a:t>
            </a:r>
            <a:endParaRPr lang="ru-RU" sz="4000" dirty="0">
              <a:latin typeface="Century Gothic" pitchFamily="34" charset="0"/>
            </a:endParaRPr>
          </a:p>
        </p:txBody>
      </p:sp>
      <p:pic>
        <p:nvPicPr>
          <p:cNvPr id="16386" name="Picture 2" descr="C:\Documents and Settings\Администратор\Рабочий стол\Сем ЦК 2012\PICT29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0364" y="4572008"/>
            <a:ext cx="3047989" cy="2285992"/>
          </a:xfrm>
          <a:prstGeom prst="rect">
            <a:avLst/>
          </a:prstGeom>
          <a:noFill/>
        </p:spPr>
      </p:pic>
      <p:pic>
        <p:nvPicPr>
          <p:cNvPr id="16389" name="Picture 5" descr="C:\Documents and Settings\Администратор\Рабочий стол\Сем ЦК 2012\1 179.jpg"/>
          <p:cNvPicPr>
            <a:picLocks noChangeAspect="1" noChangeArrowheads="1"/>
          </p:cNvPicPr>
          <p:nvPr/>
        </p:nvPicPr>
        <p:blipFill>
          <a:blip r:embed="rId3" cstate="print"/>
          <a:srcRect b="14736"/>
          <a:stretch>
            <a:fillRect/>
          </a:stretch>
        </p:blipFill>
        <p:spPr bwMode="auto">
          <a:xfrm>
            <a:off x="0" y="2285992"/>
            <a:ext cx="3000364" cy="2214578"/>
          </a:xfrm>
          <a:prstGeom prst="rect">
            <a:avLst/>
          </a:prstGeom>
          <a:noFill/>
        </p:spPr>
      </p:pic>
      <p:pic>
        <p:nvPicPr>
          <p:cNvPr id="9" name="Рисунок 8" descr="C:\Documents and Settings\Администратор\Рабочий стол\Сем ЦК 2012\PICT0965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84501" y="2285992"/>
            <a:ext cx="2959499" cy="23574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1857364"/>
            <a:ext cx="82296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uk-UA" sz="6000" b="1" i="1" dirty="0" smtClean="0">
                <a:solidFill>
                  <a:schemeClr val="accent3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Колективний договір</a:t>
            </a:r>
            <a:r>
              <a:rPr lang="uk-UA" b="1" i="1" dirty="0" smtClean="0">
                <a:solidFill>
                  <a:schemeClr val="accent3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/>
            </a:r>
            <a:br>
              <a:rPr lang="uk-UA" b="1" i="1" dirty="0" smtClean="0">
                <a:solidFill>
                  <a:schemeClr val="accent3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</a:br>
            <a:r>
              <a:rPr lang="ru-RU" dirty="0" smtClean="0"/>
              <a:t> </a:t>
            </a:r>
            <a:r>
              <a:rPr lang="ru-RU" i="1" dirty="0" err="1" smtClean="0">
                <a:solidFill>
                  <a:schemeClr val="accent3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формується</a:t>
            </a: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на </a:t>
            </a:r>
            <a:r>
              <a:rPr lang="ru-RU" i="1" dirty="0" err="1" smtClean="0">
                <a:solidFill>
                  <a:schemeClr val="accent3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основі</a:t>
            </a: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таких </a:t>
            </a:r>
            <a:r>
              <a:rPr lang="ru-RU" i="1" dirty="0" err="1" smtClean="0">
                <a:solidFill>
                  <a:schemeClr val="accent3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принципів</a:t>
            </a:r>
            <a:r>
              <a:rPr lang="ru-RU" i="1" dirty="0" smtClean="0">
                <a:solidFill>
                  <a:schemeClr val="accent3">
                    <a:lumMod val="75000"/>
                  </a:schemeClr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як:</a:t>
            </a:r>
            <a:endParaRPr lang="ru-RU" b="1" i="1" dirty="0">
              <a:solidFill>
                <a:schemeClr val="accent3">
                  <a:lumMod val="75000"/>
                </a:schemeClr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049" name="Rectangle 1"/>
          <p:cNvSpPr>
            <a:spLocks noChangeArrowheads="1"/>
          </p:cNvSpPr>
          <p:nvPr/>
        </p:nvSpPr>
        <p:spPr bwMode="auto">
          <a:xfrm>
            <a:off x="785786" y="3286124"/>
            <a:ext cx="7929618" cy="17543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рівноправність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сторін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свобода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вибору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питань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для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обговорення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добровільність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прийняття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обов'язків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гарантія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реального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виконання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обов'язків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проведення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систематичного контролю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взаємної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  </a:t>
            </a:r>
            <a:r>
              <a:rPr kumimoji="0" lang="ru-RU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відповідальності</a:t>
            </a:r>
            <a:r>
              <a:rPr kumimoji="0" lang="ru-RU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.</a:t>
            </a: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Blip>
                <a:blip r:embed="rId2"/>
              </a:buBlip>
              <a:tabLst/>
            </a:pPr>
            <a:endParaRPr kumimoji="0" lang="ru-RU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857232"/>
            <a:ext cx="8229600" cy="1357314"/>
          </a:xfrm>
        </p:spPr>
        <p:style>
          <a:lnRef idx="0">
            <a:scrgbClr r="0" g="0" b="0"/>
          </a:lnRef>
          <a:fillRef idx="1002">
            <a:schemeClr val="lt2"/>
          </a:fillRef>
          <a:effectRef idx="0">
            <a:scrgbClr r="0" g="0" b="0"/>
          </a:effectRef>
          <a:fontRef idx="major"/>
        </p:style>
        <p:txBody>
          <a:bodyPr>
            <a:normAutofit fontScale="90000"/>
          </a:bodyPr>
          <a:lstStyle/>
          <a:p>
            <a:pPr algn="ctr"/>
            <a:r>
              <a:rPr lang="uk-UA" b="1" i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Завдання колективного договору</a:t>
            </a:r>
            <a:endParaRPr lang="ru-RU" b="1" i="1" dirty="0"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15361" name="Rectangle 1"/>
          <p:cNvSpPr>
            <a:spLocks noChangeArrowheads="1"/>
          </p:cNvSpPr>
          <p:nvPr/>
        </p:nvSpPr>
        <p:spPr bwMode="auto">
          <a:xfrm>
            <a:off x="357158" y="2333685"/>
            <a:ext cx="8572560" cy="45243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142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•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деталізація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і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конкретизація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діючого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законодавства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про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працю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максимальним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врахуванням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специфіки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uk-UA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закладу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0" marR="0" lvl="0" indent="142875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розглядання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нових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питань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поставлених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часом,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які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ще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не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відрегульовані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нормативними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документами;</a:t>
            </a: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стимулювання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працівників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шляхом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встановлення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пільгових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умов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праці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,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забезпечуючи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виконання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договірних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обов'язків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сторін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встановлення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конкретної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відповідальності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господарських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і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професійних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органів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за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покращення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умов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праці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і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безпеки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працівників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1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•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залучення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працівників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 до </a:t>
            </a:r>
            <a:r>
              <a:rPr kumimoji="0" lang="ru-RU" b="0" i="1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управління</a:t>
            </a:r>
            <a:r>
              <a:rPr kumimoji="0" lang="ru-RU" b="0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;</a:t>
            </a: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ea typeface="Times New Roman" pitchFamily="18" charset="0"/>
            </a:endParaRP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•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врегулювання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протиріч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між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роботодавцем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і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найманими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 </a:t>
            </a:r>
            <a:r>
              <a:rPr kumimoji="0" lang="ru-RU" b="0" i="0" u="none" strike="noStrike" cap="none" normalizeH="0" baseline="0" dirty="0" err="1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працівниками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</a:rPr>
              <a:t>.</a:t>
            </a:r>
          </a:p>
          <a:p>
            <a:pPr marL="0" marR="0" lvl="0" indent="142875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Wingdings" pitchFamily="2" charset="2"/>
              <a:buChar char="Ø"/>
              <a:tabLst/>
            </a:pPr>
            <a:endParaRPr kumimoji="0" lang="ru-RU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1071546"/>
            <a:ext cx="8229600" cy="1143000"/>
          </a:xfrm>
        </p:spPr>
        <p:txBody>
          <a:bodyPr>
            <a:noAutofit/>
          </a:bodyPr>
          <a:lstStyle/>
          <a:p>
            <a:pPr algn="ctr"/>
            <a:r>
              <a:rPr lang="uk-UA" sz="4000" b="1" i="1" dirty="0" smtClean="0">
                <a:latin typeface="Century Gothic" pitchFamily="34" charset="0"/>
              </a:rPr>
              <a:t>Гарантовані трудові права –</a:t>
            </a:r>
            <a:br>
              <a:rPr lang="uk-UA" sz="4000" b="1" i="1" dirty="0" smtClean="0">
                <a:latin typeface="Century Gothic" pitchFamily="34" charset="0"/>
              </a:rPr>
            </a:br>
            <a:r>
              <a:rPr lang="uk-UA" sz="4000" b="1" i="1" dirty="0" smtClean="0">
                <a:latin typeface="Century Gothic" pitchFamily="34" charset="0"/>
              </a:rPr>
              <a:t>основа  соціальної стабільності</a:t>
            </a:r>
            <a:endParaRPr lang="ru-RU" sz="4000" b="1" i="1" dirty="0">
              <a:latin typeface="Century Gothic" pitchFamily="34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285992"/>
            <a:ext cx="8472518" cy="4389120"/>
          </a:xfrm>
        </p:spPr>
        <p:txBody>
          <a:bodyPr>
            <a:normAutofit fontScale="55000" lnSpcReduction="20000"/>
          </a:bodyPr>
          <a:lstStyle/>
          <a:p>
            <a:pPr marL="514350" indent="-514350">
              <a:buBlip>
                <a:blip r:embed="rId2"/>
              </a:buBlip>
            </a:pPr>
            <a:r>
              <a:rPr lang="uk-UA" dirty="0" smtClean="0">
                <a:latin typeface="Century Gothic" pitchFamily="34" charset="0"/>
              </a:rPr>
              <a:t>- змін в організації виробництва і праці (скорочення чисельності або штату працівників);                                                                                                                             переведення на роботу  на умовах неповного робочого часу;                                                     </a:t>
            </a:r>
            <a:br>
              <a:rPr lang="uk-UA" dirty="0" smtClean="0">
                <a:latin typeface="Century Gothic" pitchFamily="34" charset="0"/>
              </a:rPr>
            </a:br>
            <a:r>
              <a:rPr lang="uk-UA" dirty="0" smtClean="0">
                <a:latin typeface="Century Gothic" pitchFamily="34" charset="0"/>
              </a:rPr>
              <a:t>- забезпечення продуктивної зайнятості (наприклад, створення нових робочих місць для інвалідів, розподіл однієї посади між двома працівниками з неповним робочим часом);                                              ; </a:t>
            </a:r>
            <a:br>
              <a:rPr lang="uk-UA" dirty="0" smtClean="0">
                <a:latin typeface="Century Gothic" pitchFamily="34" charset="0"/>
              </a:rPr>
            </a:br>
            <a:r>
              <a:rPr lang="uk-UA" dirty="0" smtClean="0">
                <a:latin typeface="Century Gothic" pitchFamily="34" charset="0"/>
              </a:rPr>
              <a:t>- нормування і оплати праці, встановлення форми, системи, розмірів заробітної плати, доплат, надбавок, преміальних й інших заохочувальних виплат; </a:t>
            </a:r>
            <a:endParaRPr lang="ru-RU" dirty="0" smtClean="0">
              <a:latin typeface="Century Gothic" pitchFamily="34" charset="0"/>
            </a:endParaRPr>
          </a:p>
          <a:p>
            <a:pPr marL="514350" indent="-514350">
              <a:buBlip>
                <a:blip r:embed="rId2"/>
              </a:buBlip>
            </a:pPr>
            <a:r>
              <a:rPr lang="uk-UA" dirty="0" smtClean="0">
                <a:latin typeface="Century Gothic" pitchFamily="34" charset="0"/>
              </a:rPr>
              <a:t>- оплата державних гарантій педагогічним працівникам;</a:t>
            </a:r>
            <a:br>
              <a:rPr lang="uk-UA" dirty="0" smtClean="0">
                <a:latin typeface="Century Gothic" pitchFamily="34" charset="0"/>
              </a:rPr>
            </a:br>
            <a:r>
              <a:rPr lang="uk-UA" dirty="0" smtClean="0">
                <a:latin typeface="Century Gothic" pitchFamily="34" charset="0"/>
              </a:rPr>
              <a:t>- встановлення гарантій, компенсацій, пільг, допомоги;                                               </a:t>
            </a:r>
            <a:br>
              <a:rPr lang="uk-UA" dirty="0" smtClean="0">
                <a:latin typeface="Century Gothic" pitchFamily="34" charset="0"/>
              </a:rPr>
            </a:br>
            <a:r>
              <a:rPr lang="uk-UA" dirty="0" smtClean="0">
                <a:latin typeface="Century Gothic" pitchFamily="34" charset="0"/>
              </a:rPr>
              <a:t>- режиму роботи, тривалості робочого часу і відпочинку, наприклад, конкретизація відпусток за ненормований режим роботи;                                                                            - - встановлення 38-годинної     тривалості робочого тижня для жінок, які мають дітей шкільного та дошкільного віку;                                        ;                                                                                                                                                                 - умов і охорони праці (впровадження сучасних засобів захисту здоров'я працівників);                                                                                                                           - забезпечення житлово-побутового, культурного, медичного обслуговування, організації оздоровлення працівників та їх дітей; </a:t>
            </a:r>
            <a:br>
              <a:rPr lang="uk-UA" dirty="0" smtClean="0">
                <a:latin typeface="Century Gothic" pitchFamily="34" charset="0"/>
              </a:rPr>
            </a:br>
            <a:r>
              <a:rPr lang="uk-UA" dirty="0" smtClean="0">
                <a:latin typeface="Century Gothic" pitchFamily="34" charset="0"/>
              </a:rPr>
              <a:t>- гарантій діяльності виборних членів профспілкової;                                                                        - умов регулювання фондів оплати праці, встановлення міжкваліфікаційних співвідношень в оплаті праці на підставі ЄТС;</a:t>
            </a:r>
            <a:endParaRPr lang="ru-RU" dirty="0" smtClean="0">
              <a:latin typeface="Century Gothic" pitchFamily="34" charset="0"/>
            </a:endParaRPr>
          </a:p>
          <a:p>
            <a:pPr>
              <a:buBlip>
                <a:blip r:embed="rId2"/>
              </a:buBlip>
            </a:pPr>
            <a:r>
              <a:rPr lang="uk-UA" dirty="0" smtClean="0">
                <a:latin typeface="Century Gothic" pitchFamily="34" charset="0"/>
              </a:rPr>
              <a:t>     - без погодження з профкомами в управління освіти не приймаються тарифікаційні      списки та     штатний розклад без підпису та печатки голови ППО.</a:t>
            </a:r>
            <a:endParaRPr lang="ru-RU" dirty="0" smtClean="0">
              <a:latin typeface="Century Gothic" pitchFamily="34" charset="0"/>
            </a:endParaRPr>
          </a:p>
          <a:p>
            <a:pPr>
              <a:buBlip>
                <a:blip r:embed="rId2"/>
              </a:buBlip>
            </a:pPr>
            <a:endParaRPr lang="ru-RU" dirty="0">
              <a:latin typeface="Century Gothic" pitchFamily="34" charset="0"/>
            </a:endParaRPr>
          </a:p>
        </p:txBody>
      </p:sp>
    </p:spTree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</TotalTime>
  <Words>147</Words>
  <Application>Microsoft Office PowerPoint</Application>
  <PresentationFormat>Экран (4:3)</PresentationFormat>
  <Paragraphs>24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Поток</vt:lpstr>
      <vt:lpstr>Доки ми разом – ми нездолані  </vt:lpstr>
      <vt:lpstr>Роботодавцям – відповідальність, працівникам – права!</vt:lpstr>
      <vt:lpstr>Колективний договір  формується на основі таких принципів як:</vt:lpstr>
      <vt:lpstr>Завдання колективного договору</vt:lpstr>
      <vt:lpstr>Гарантовані трудові права – основа  соціальної стабільності</vt:lpstr>
    </vt:vector>
  </TitlesOfParts>
  <Company>Microsoft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XTreme</dc:creator>
  <cp:lastModifiedBy>Вадик</cp:lastModifiedBy>
  <cp:revision>14</cp:revision>
  <dcterms:created xsi:type="dcterms:W3CDTF">2012-11-13T10:53:36Z</dcterms:created>
  <dcterms:modified xsi:type="dcterms:W3CDTF">2012-12-24T13:22:15Z</dcterms:modified>
</cp:coreProperties>
</file>